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4" r:id="rId1"/>
  </p:sldMasterIdLst>
  <p:notesMasterIdLst>
    <p:notesMasterId r:id="rId11"/>
  </p:notesMasterIdLst>
  <p:handoutMasterIdLst>
    <p:handoutMasterId r:id="rId12"/>
  </p:handoutMasterIdLst>
  <p:sldIdLst>
    <p:sldId id="292" r:id="rId2"/>
    <p:sldId id="284" r:id="rId3"/>
    <p:sldId id="285" r:id="rId4"/>
    <p:sldId id="286" r:id="rId5"/>
    <p:sldId id="287" r:id="rId6"/>
    <p:sldId id="288" r:id="rId7"/>
    <p:sldId id="290" r:id="rId8"/>
    <p:sldId id="289" r:id="rId9"/>
    <p:sldId id="291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779CC93D-E52E-4D84-901B-11D7331DD495}">
          <p14:sldIdLst/>
        </p14:section>
        <p14:section name="Vue d’ensemble et objectifs" id="{ABA716BF-3A5C-4ADB-94C9-CFEF84EBA240}">
          <p14:sldIdLst>
            <p14:sldId id="292"/>
            <p14:sldId id="284"/>
            <p14:sldId id="285"/>
            <p14:sldId id="286"/>
            <p14:sldId id="287"/>
            <p14:sldId id="288"/>
            <p14:sldId id="290"/>
            <p14:sldId id="289"/>
            <p14:sldId id="2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81" autoAdjust="0"/>
    <p:restoredTop sz="94249" autoAdjust="0"/>
  </p:normalViewPr>
  <p:slideViewPr>
    <p:cSldViewPr>
      <p:cViewPr varScale="1">
        <p:scale>
          <a:sx n="85" d="100"/>
          <a:sy n="85" d="100"/>
        </p:scale>
        <p:origin x="100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fr-FR" sz="1200"/>
            </a:lvl1pPr>
          </a:lstStyle>
          <a:p>
            <a:endParaRPr lang="fr-F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fr-FR" sz="1200"/>
            </a:lvl1pPr>
          </a:lstStyle>
          <a:p>
            <a:fld id="{D83FDC75-7F73-4A4A-A77C-09AADF00E0EA}" type="datetimeFigureOut">
              <a:rPr lang="fr-FR" smtClean="0"/>
              <a:pPr/>
              <a:t>17/02/2020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fr-FR" sz="1200"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fr-FR" sz="1200"/>
            </a:lvl1pPr>
          </a:lstStyle>
          <a:p>
            <a:fld id="{459226BF-1F13-42D3-80DC-373E7ADD1EB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58391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fr-FR"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fr-FR" sz="1200"/>
            </a:lvl1pPr>
          </a:lstStyle>
          <a:p>
            <a:fld id="{48AEF76B-3757-4A0B-AF93-28494465C1DD}" type="datetimeFigureOut">
              <a:pPr/>
              <a:t>17/02/2020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Niveau 2</a:t>
            </a:r>
          </a:p>
          <a:p>
            <a:pPr lvl="2"/>
            <a:r>
              <a:rPr lang="fr-FR"/>
              <a:t>Niveau 3</a:t>
            </a:r>
          </a:p>
          <a:p>
            <a:pPr lvl="3"/>
            <a:r>
              <a:rPr lang="fr-FR"/>
              <a:t>Niveau 4</a:t>
            </a:r>
          </a:p>
          <a:p>
            <a:pPr lvl="4"/>
            <a:r>
              <a:rPr lang="fr-FR"/>
              <a:t>Niveau 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fr-FR"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fr-FR" sz="1200"/>
            </a:lvl1pPr>
          </a:lstStyle>
          <a:p>
            <a:fld id="{75693FD4-8F83-4EF7-AC3F-0DC0388986B0}" type="slidenum"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5575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591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3808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5473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94301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03409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05498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6394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2741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29B53E-27A9-4C9B-AB20-1D2A7F2A57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ADFE132-AC9A-4DC2-88CA-AF4C81D9F0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F58B419-6CAF-46E6-A849-4E03D9D15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fr-FR" smtClean="0"/>
              <a:pPr/>
              <a:t>17/02/2020</a:t>
            </a:fld>
            <a:endParaRPr kumimoji="0"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3BF9995-3D3B-43CE-83F9-C7BFBE118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3FD9DA-8738-4434-85F5-2882E1DFE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fr-FR" smtClean="0"/>
              <a:pPr/>
              <a:t>‹N°›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3268025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FE274B-1D39-4BCC-B0B5-39C24586B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142DB00-FD65-4B8E-AFDF-A0028573EB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C5E037-CF76-4D3E-B7D0-EE1AF8F5D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fr-FR" smtClean="0"/>
              <a:pPr/>
              <a:t>17/02/2020</a:t>
            </a:fld>
            <a:endParaRPr kumimoji="0"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DE75A3-EF61-4B6B-A9E1-9E4EF4CFB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CA65EEE-C2E6-4F50-BBEE-BD6D4B6F5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fr-FR" smtClean="0"/>
              <a:pPr/>
              <a:t>‹N°›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2627007464"/>
      </p:ext>
    </p:extLst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3270445-4B74-40CC-9D06-65D5B5863C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A4571D7-2CEE-48BD-BCA7-0BD6E9A188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A8B778-888E-43F9-8307-011F19B3F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fr-FR" smtClean="0"/>
              <a:pPr/>
              <a:t>17/02/2020</a:t>
            </a:fld>
            <a:endParaRPr kumimoji="0"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33E9DEA-D249-4A9C-862F-627F3E065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E0398AA-5FAA-4565-9DE4-9F62430C1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fr-FR" smtClean="0"/>
              <a:pPr/>
              <a:t>‹N°›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2351695451"/>
      </p:ext>
    </p:extLst>
  </p:cSld>
  <p:clrMapOvr>
    <a:masterClrMapping/>
  </p:clrMapOvr>
  <p:transition spd="slow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Arrière-plan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pPr/>
              <a:t>17/02/2020</a:t>
            </a:fld>
            <a:endParaRPr kumimoji="0"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kumimoji="0" lang="fr-F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‹N°›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1557039796"/>
      </p:ext>
    </p:extLst>
  </p:cSld>
  <p:clrMapOvr>
    <a:masterClrMapping/>
  </p:clrMapOvr>
  <p:transition spd="slow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eaLnBrk="1" latinLnBrk="0" hangingPunct="1">
              <a:defRPr kumimoji="0" lang="fr-FR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fr-FR"/>
              <a:t>Modifiez le style du titre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eaLnBrk="1" latinLnBrk="0" hangingPunct="1">
              <a:buNone/>
              <a:defRPr kumimoji="0" lang="fr-FR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eaLnBrk="1" latinLnBrk="0" hangingPunct="1">
              <a:buNone/>
              <a:defRPr kumimoji="0" lang="fr-FR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eaLnBrk="1" latinLnBrk="0" hangingPunct="1">
              <a:buNone/>
              <a:defRPr kumimoji="0" lang="fr-FR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eaLnBrk="1" latinLnBrk="0" hangingPunct="1">
              <a:buNone/>
              <a:defRPr kumimoji="0" lang="fr-FR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eaLnBrk="1" latinLnBrk="0" hangingPunct="1">
              <a:buNone/>
              <a:defRPr kumimoji="0" lang="fr-FR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eaLnBrk="1" latinLnBrk="0" hangingPunct="1">
              <a:buNone/>
              <a:defRPr kumimoji="0" lang="fr-FR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eaLnBrk="1" latinLnBrk="0" hangingPunct="1">
              <a:buNone/>
              <a:defRPr kumimoji="0" lang="fr-FR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eaLnBrk="1" latinLnBrk="0" hangingPunct="1">
              <a:buNone/>
              <a:defRPr kumimoji="0" lang="fr-FR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eaLnBrk="1" latinLnBrk="0" hangingPunct="1">
              <a:buNone/>
              <a:defRPr kumimoji="0" lang="fr-FR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latinLnBrk="0" hangingPunct="1"/>
            <a:r>
              <a:rPr lang="fr-FR"/>
              <a:t>Modifiez le style des sous-titres du masque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fr-FR" sz="2000" baseline="0"/>
            </a:lvl1pPr>
          </a:lstStyle>
          <a:p>
            <a:r>
              <a:rPr kumimoji="0" lang="fr-FR"/>
              <a:t>Logo de la société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eaLnBrk="1" latinLnBrk="0" hangingPunct="1">
              <a:defRPr kumimoji="0" lang="fr-FR" sz="4000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fr-FR"/>
              <a:t>Modifiez le style du titre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17/02/2020</a:t>
            </a:fld>
            <a:endParaRPr kumimoji="0"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‹N°›</a:t>
            </a:fld>
            <a:endParaRPr kumimoji="0" lang="fr-FR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fr-FR" sz="1800"/>
            </a:lvl1pPr>
          </a:lstStyle>
          <a:p>
            <a:r>
              <a:rPr kumimoji="0" lang="fr-FR"/>
              <a:t>Logo de la société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eaLnBrk="1" latinLnBrk="0" hangingPunct="1">
              <a:defRPr kumimoji="0" lang="fr-FR"/>
            </a:lvl1pPr>
          </a:lstStyle>
          <a:p>
            <a:r>
              <a:rPr kumimoji="0" lang="fr-FR"/>
              <a:t>Modifiez le style du titre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eaLnBrk="1" latinLnBrk="0" hangingPunct="1">
              <a:defRPr kumimoji="0" lang="fr-FR" sz="3200">
                <a:latin typeface="+mn-lt"/>
              </a:defRPr>
            </a:lvl1pPr>
            <a:lvl2pPr eaLnBrk="1" latinLnBrk="0" hangingPunct="1">
              <a:defRPr kumimoji="0" lang="fr-FR" sz="2800">
                <a:latin typeface="+mn-lt"/>
              </a:defRPr>
            </a:lvl2pPr>
            <a:lvl3pPr eaLnBrk="1" latinLnBrk="0" hangingPunct="1">
              <a:defRPr kumimoji="0" lang="fr-FR" sz="2400">
                <a:latin typeface="+mn-lt"/>
              </a:defRPr>
            </a:lvl3pPr>
            <a:lvl4pPr eaLnBrk="1" latinLnBrk="0" hangingPunct="1">
              <a:defRPr kumimoji="0" lang="fr-FR" sz="2400">
                <a:latin typeface="+mn-lt"/>
              </a:defRPr>
            </a:lvl4pPr>
            <a:lvl5pPr eaLnBrk="1" latinLnBrk="0" hangingPunct="1">
              <a:defRPr kumimoji="0" lang="fr-FR" sz="2400">
                <a:latin typeface="+mn-lt"/>
              </a:defRPr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17/02/2020</a:t>
            </a:fld>
            <a:endParaRPr kumimoji="0"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‹N°›</a:t>
            </a:fld>
            <a:endParaRPr kumimoji="0" lang="fr-FR"/>
          </a:p>
        </p:txBody>
      </p:sp>
    </p:spTree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3959D2-946F-4E9C-9F33-5BD300F6C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32395EE-23DC-4EF0-8AB3-ABF6EB901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3BCFE0F-3F28-4C3A-B92C-2E4F19450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fr-FR" smtClean="0"/>
              <a:pPr/>
              <a:t>17/02/2020</a:t>
            </a:fld>
            <a:endParaRPr kumimoji="0"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AC360C2-3D19-4C25-8CD2-C926CEE77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583E4CD-463F-48FE-B40B-C0A0217EA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fr-FR" smtClean="0"/>
              <a:pPr/>
              <a:t>‹N°›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3910524541"/>
      </p:ext>
    </p:extLst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155E66-2687-4C9B-A093-98DFD221F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4B32DB6-5AEF-4E5C-A26F-04580292B0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99762F4-7D0A-4A7D-A09D-E38025AEA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fr-FR" smtClean="0"/>
              <a:pPr/>
              <a:t>17/02/2020</a:t>
            </a:fld>
            <a:endParaRPr kumimoji="0"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222655-DE7C-456C-8A0D-CC643D93D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5333471-0D54-4DBF-A939-E89B988B9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fr-FR" smtClean="0"/>
              <a:pPr/>
              <a:t>‹N°›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3964025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D0D50D-4F26-43B3-A148-10B638748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DA03E5-712B-48AC-942E-F059B01647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BBF32BE-7A96-44C8-9C14-3B57F00D63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3971FDE-E00A-4E8F-8E26-26EE234F2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fr-FR" smtClean="0"/>
              <a:pPr/>
              <a:t>17/02/2020</a:t>
            </a:fld>
            <a:endParaRPr kumimoji="0"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5C39014-B32F-4B9B-8D90-238573FA7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8E198A5-1917-474F-9B76-23AE552C1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fr-FR" smtClean="0"/>
              <a:pPr/>
              <a:t>‹N°›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449345597"/>
      </p:ext>
    </p:extLst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A22979-60C4-41D3-BBBA-618095E63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4907D1E-34C4-4489-8454-DDE8CADC4D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C39AB7E-84B7-4F17-A5D6-697BF9D003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39FA371-DEA4-410C-8DC2-35E0F37D86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41309C3-B509-4543-A3C8-BC185B725A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BC0BA22-FF29-4CDB-81EC-19387C3DE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fr-FR" smtClean="0"/>
              <a:pPr/>
              <a:t>17/02/2020</a:t>
            </a:fld>
            <a:endParaRPr kumimoji="0"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02F66F2-5939-432B-B5C9-960A94260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C22855D-9857-45BD-ADC1-46B4D0A16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fr-FR" smtClean="0"/>
              <a:pPr/>
              <a:t>‹N°›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1589967691"/>
      </p:ext>
    </p:extLst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FEC6D2-C258-4E5D-A393-1AE74ED88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5B52790-C30F-4B8C-B775-3A5F54B64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fr-FR" smtClean="0"/>
              <a:pPr/>
              <a:t>17/02/2020</a:t>
            </a:fld>
            <a:endParaRPr kumimoji="0"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2DC8AAA-CF0C-49B8-A23C-7C5B4938C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500C638-6F6E-480C-9F77-72B845EC6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fr-FR" smtClean="0"/>
              <a:pPr/>
              <a:t>‹N°›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1386077333"/>
      </p:ext>
    </p:extLst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F71DB45-24D9-450F-8BBB-E440B8D6D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fr-FR" smtClean="0"/>
              <a:pPr/>
              <a:t>17/02/2020</a:t>
            </a:fld>
            <a:endParaRPr kumimoji="0"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E0B059F-ABDA-4B95-9C14-25B6E5CCA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BCAEA95-9079-4403-89DC-FEF2C65BF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fr-FR" smtClean="0"/>
              <a:pPr/>
              <a:t>‹N°›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625993495"/>
      </p:ext>
    </p:extLst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B6E794-E834-4826-A464-F30D12F93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A76379F-AB7B-4A4A-AFA0-F3111F7B4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71E8588-D782-400F-A332-02D5E0874F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DDD5556-0084-4822-B716-D95B141CF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fr-FR" smtClean="0"/>
              <a:pPr/>
              <a:t>17/02/2020</a:t>
            </a:fld>
            <a:endParaRPr kumimoji="0"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0C084A4-AB22-4D35-B0CC-B7F982203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B88625E-F126-410D-92C8-EEE987B26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fr-FR" smtClean="0"/>
              <a:pPr/>
              <a:t>‹N°›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2582948467"/>
      </p:ext>
    </p:extLst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46473D-4A1B-47E1-9452-5DEDB7E95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563D0E1-19C5-4BC5-BBB2-94AB24F5B8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98C5E39-0A01-4900-A9EF-A2A36CD88F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6BDEB73-218B-4246-AC35-208E0A701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fr-FR" smtClean="0"/>
              <a:pPr/>
              <a:t>17/02/2020</a:t>
            </a:fld>
            <a:endParaRPr kumimoji="0"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0DA1673-0A15-4A6C-8C80-0D2E00416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F0C60D1-041F-4CE3-BDED-955CBC1A3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fr-FR" smtClean="0"/>
              <a:pPr/>
              <a:t>‹N°›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2932171236"/>
      </p:ext>
    </p:extLst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3811871-7ED5-4173-90EC-14DDC6307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B731FD0-B794-4E4B-9B57-08401582C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B9FCF5F-5A3A-4463-9573-165741A5FC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rPr lang="fr-FR" smtClean="0"/>
              <a:pPr/>
              <a:t>17/02/2020</a:t>
            </a:fld>
            <a:endParaRPr kumimoji="0"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C2D37CA-18C3-4500-8FFE-FEA9B1A3D3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40E1B7E-B710-4358-BB66-F391CC4F51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rPr lang="fr-FR" smtClean="0"/>
              <a:pPr/>
              <a:t>‹N°›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3478952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49" r:id="rId13"/>
    <p:sldLayoutId id="2147483651" r:id="rId14"/>
    <p:sldLayoutId id="2147483650" r:id="rId15"/>
  </p:sldLayoutIdLst>
  <p:transition spd="slow">
    <p:wipe dir="d"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9144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300" y="321733"/>
            <a:ext cx="8680116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AE16FF8-F431-4542-B210-8603249087F1}"/>
              </a:ext>
            </a:extLst>
          </p:cNvPr>
          <p:cNvSpPr/>
          <p:nvPr/>
        </p:nvSpPr>
        <p:spPr>
          <a:xfrm>
            <a:off x="1143000" y="1122362"/>
            <a:ext cx="6858000" cy="28400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Informatique de gestion avec Excel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43300" y="4109417"/>
            <a:ext cx="20574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44316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31640" y="715153"/>
            <a:ext cx="7516910" cy="864096"/>
          </a:xfrm>
          <a:prstGeom prst="rect">
            <a:avLst/>
          </a:prstGeom>
          <a:noFill/>
        </p:spPr>
        <p:txBody>
          <a:bodyPr wrap="square" rtlCol="0">
            <a:normAutofit fontScale="85000" lnSpcReduction="20000"/>
          </a:bodyPr>
          <a:lstStyle/>
          <a:p>
            <a:pPr algn="ctr"/>
            <a:r>
              <a:rPr lang="fr-FR" sz="7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RECHERCHEV</a:t>
            </a:r>
          </a:p>
        </p:txBody>
      </p:sp>
      <p:sp>
        <p:nvSpPr>
          <p:cNvPr id="4" name="Rectangle 3"/>
          <p:cNvSpPr/>
          <p:nvPr/>
        </p:nvSpPr>
        <p:spPr>
          <a:xfrm>
            <a:off x="1296787" y="1740371"/>
            <a:ext cx="75748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La fonction RECHERCHEV cherche une valeur dans la première colonne d’un tableau puis elle affiche le contenu de la cellule qui se situe sur la même ligne que la valeur recherchée.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1475656" y="2996952"/>
            <a:ext cx="73728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=RECHERCHEV(</a:t>
            </a:r>
            <a:r>
              <a:rPr lang="fr-FR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valeur;Plage;Num_colonne;valeur</a:t>
            </a:r>
            <a:r>
              <a:rPr lang="fr-FR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proche)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755576" y="3475993"/>
            <a:ext cx="6984776" cy="3125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spcBef>
                <a:spcPts val="200"/>
              </a:spcBef>
              <a:buClr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fr-FR" b="1" dirty="0">
                <a:latin typeface="Verdana" panose="020B0604030504040204" pitchFamily="34" charset="0"/>
                <a:ea typeface="Verdana" panose="020B0604030504040204" pitchFamily="34" charset="0"/>
              </a:rPr>
              <a:t>Valeur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 : Valeur à chercher (Référence ou constante)</a:t>
            </a:r>
          </a:p>
          <a:p>
            <a:pPr marL="285750" indent="-285750">
              <a:lnSpc>
                <a:spcPct val="120000"/>
              </a:lnSpc>
              <a:spcBef>
                <a:spcPts val="200"/>
              </a:spcBef>
              <a:buClr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fr-FR" b="1" dirty="0">
                <a:latin typeface="Verdana" panose="020B0604030504040204" pitchFamily="34" charset="0"/>
                <a:ea typeface="Verdana" panose="020B0604030504040204" pitchFamily="34" charset="0"/>
              </a:rPr>
              <a:t>Plage 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: la plage où s’effectue la recherche</a:t>
            </a:r>
          </a:p>
          <a:p>
            <a:pPr marL="285750" indent="-285750">
              <a:lnSpc>
                <a:spcPct val="120000"/>
              </a:lnSpc>
              <a:spcBef>
                <a:spcPts val="200"/>
              </a:spcBef>
              <a:buClr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fr-FR" b="1" dirty="0" err="1">
                <a:latin typeface="Verdana" panose="020B0604030504040204" pitchFamily="34" charset="0"/>
                <a:ea typeface="Verdana" panose="020B0604030504040204" pitchFamily="34" charset="0"/>
              </a:rPr>
              <a:t>Num_colonne</a:t>
            </a:r>
            <a:r>
              <a:rPr lang="fr-FR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: le numéro de la colonne dont la valeur doit être renvoyée</a:t>
            </a:r>
          </a:p>
          <a:p>
            <a:pPr marL="285750" indent="-285750">
              <a:lnSpc>
                <a:spcPct val="120000"/>
              </a:lnSpc>
              <a:spcBef>
                <a:spcPts val="200"/>
              </a:spcBef>
              <a:buClr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«</a:t>
            </a:r>
            <a:r>
              <a:rPr lang="fr-FR" b="1" dirty="0" err="1">
                <a:latin typeface="Verdana" panose="020B0604030504040204" pitchFamily="34" charset="0"/>
                <a:ea typeface="Verdana" panose="020B0604030504040204" pitchFamily="34" charset="0"/>
              </a:rPr>
              <a:t>Valeur_proche</a:t>
            </a:r>
            <a:r>
              <a:rPr lang="fr-FR" b="1" dirty="0">
                <a:latin typeface="Verdana" panose="020B0604030504040204" pitchFamily="34" charset="0"/>
                <a:ea typeface="Verdana" panose="020B0604030504040204" pitchFamily="34" charset="0"/>
              </a:rPr>
              <a:t> :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 est facultatif, mais permet soit de chercher la valeur exacte de « </a:t>
            </a:r>
            <a:r>
              <a:rPr lang="fr-FR" dirty="0" err="1">
                <a:latin typeface="Verdana" panose="020B0604030504040204" pitchFamily="34" charset="0"/>
                <a:ea typeface="Verdana" panose="020B0604030504040204" pitchFamily="34" charset="0"/>
              </a:rPr>
              <a:t>Valeur_cherchée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 » (en entrant : FAUX), soit de trouver la valeur la plus proche de « </a:t>
            </a:r>
            <a:r>
              <a:rPr lang="fr-FR" dirty="0" err="1">
                <a:latin typeface="Verdana" panose="020B0604030504040204" pitchFamily="34" charset="0"/>
                <a:ea typeface="Verdana" panose="020B0604030504040204" pitchFamily="34" charset="0"/>
              </a:rPr>
              <a:t>Valeur_cherchée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 » (en entrant : VRAI ou en laissant vide).</a:t>
            </a:r>
          </a:p>
        </p:txBody>
      </p:sp>
    </p:spTree>
    <p:extLst>
      <p:ext uri="{BB962C8B-B14F-4D97-AF65-F5344CB8AC3E}">
        <p14:creationId xmlns:p14="http://schemas.microsoft.com/office/powerpoint/2010/main" val="1206775944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31640" y="715153"/>
            <a:ext cx="7516910" cy="864096"/>
          </a:xfrm>
          <a:prstGeom prst="rect">
            <a:avLst/>
          </a:prstGeom>
          <a:noFill/>
        </p:spPr>
        <p:txBody>
          <a:bodyPr wrap="square" rtlCol="0">
            <a:normAutofit fontScale="85000" lnSpcReduction="20000"/>
          </a:bodyPr>
          <a:lstStyle/>
          <a:p>
            <a:pPr algn="ctr"/>
            <a:r>
              <a:rPr lang="fr-FR" sz="7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RECHERCHEV</a:t>
            </a:r>
          </a:p>
        </p:txBody>
      </p:sp>
      <p:graphicFrame>
        <p:nvGraphicFramePr>
          <p:cNvPr id="3" name="Obje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9782333"/>
              </p:ext>
            </p:extLst>
          </p:nvPr>
        </p:nvGraphicFramePr>
        <p:xfrm>
          <a:off x="395536" y="1772816"/>
          <a:ext cx="6183312" cy="4037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8" r:id="rId4" imgW="6184080" imgH="4037760" progId="">
                  <p:embed/>
                </p:oleObj>
              </mc:Choice>
              <mc:Fallback>
                <p:oleObj r:id="rId4" imgW="6184080" imgH="403776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5536" y="1772816"/>
                        <a:ext cx="6183312" cy="4037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9848054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31640" y="715153"/>
            <a:ext cx="7516910" cy="864096"/>
          </a:xfrm>
          <a:prstGeom prst="rect">
            <a:avLst/>
          </a:prstGeom>
          <a:noFill/>
        </p:spPr>
        <p:txBody>
          <a:bodyPr wrap="square" rtlCol="0">
            <a:normAutofit fontScale="85000" lnSpcReduction="20000"/>
          </a:bodyPr>
          <a:lstStyle/>
          <a:p>
            <a:pPr algn="ctr"/>
            <a:r>
              <a:rPr lang="fr-FR" sz="7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RECHERCHEH</a:t>
            </a:r>
          </a:p>
        </p:txBody>
      </p:sp>
      <p:sp>
        <p:nvSpPr>
          <p:cNvPr id="4" name="Rectangle 3"/>
          <p:cNvSpPr/>
          <p:nvPr/>
        </p:nvSpPr>
        <p:spPr>
          <a:xfrm>
            <a:off x="1296787" y="1740371"/>
            <a:ext cx="75748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La fonction RECHERCHEH cherche une valeur dans la première ligne d’un tableau puis elle affiche le contenu de la cellule qui se situe sur la même colonne que la valeur recherchée.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1475656" y="2996952"/>
            <a:ext cx="73728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=RECHERCHEH(</a:t>
            </a:r>
            <a:r>
              <a:rPr lang="fr-FR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valeur;Plage;Num_ligne;valeur</a:t>
            </a:r>
            <a:r>
              <a:rPr lang="fr-FR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proche)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079612" y="3472127"/>
            <a:ext cx="6984776" cy="316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spcBef>
                <a:spcPts val="200"/>
              </a:spcBef>
              <a:buClr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fr-FR" b="1" dirty="0">
                <a:latin typeface="Verdana" panose="020B0604030504040204" pitchFamily="34" charset="0"/>
                <a:ea typeface="Verdana" panose="020B0604030504040204" pitchFamily="34" charset="0"/>
              </a:rPr>
              <a:t>Valeur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 : Valeur à chercher (Référence ou constante)</a:t>
            </a:r>
          </a:p>
          <a:p>
            <a:pPr marL="285750" indent="-285750">
              <a:lnSpc>
                <a:spcPct val="120000"/>
              </a:lnSpc>
              <a:spcBef>
                <a:spcPts val="200"/>
              </a:spcBef>
              <a:buClr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fr-FR" b="1" dirty="0">
                <a:latin typeface="Verdana" panose="020B0604030504040204" pitchFamily="34" charset="0"/>
                <a:ea typeface="Verdana" panose="020B0604030504040204" pitchFamily="34" charset="0"/>
              </a:rPr>
              <a:t>Plage 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: la plage où s’effectue la recherche</a:t>
            </a:r>
          </a:p>
          <a:p>
            <a:pPr marL="285750" indent="-285750">
              <a:lnSpc>
                <a:spcPct val="120000"/>
              </a:lnSpc>
              <a:spcBef>
                <a:spcPts val="200"/>
              </a:spcBef>
              <a:buClr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fr-FR" b="1" dirty="0" err="1">
                <a:latin typeface="Verdana" panose="020B0604030504040204" pitchFamily="34" charset="0"/>
                <a:ea typeface="Verdana" panose="020B0604030504040204" pitchFamily="34" charset="0"/>
              </a:rPr>
              <a:t>Num_ligne</a:t>
            </a:r>
            <a:r>
              <a:rPr lang="fr-FR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: le numéro de la ligne dont la valeur doit être renvoyée</a:t>
            </a:r>
          </a:p>
          <a:p>
            <a:pPr marL="285750" indent="-285750">
              <a:lnSpc>
                <a:spcPct val="120000"/>
              </a:lnSpc>
              <a:spcBef>
                <a:spcPts val="200"/>
              </a:spcBef>
              <a:buClr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«</a:t>
            </a:r>
            <a:r>
              <a:rPr lang="fr-FR" b="1" dirty="0">
                <a:latin typeface="Verdana" panose="020B0604030504040204" pitchFamily="34" charset="0"/>
                <a:ea typeface="Verdana" panose="020B0604030504040204" pitchFamily="34" charset="0"/>
              </a:rPr>
              <a:t>Valeur_proche :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 est facultatif, mais permet soit de chercher la valeur exacte de « Valeur_cherchée » (en entrant : FAUX), soit de trouver la valeur la plus proche de « Valeur_cherchée » (en entrant : VRAI ou en laissant vide).</a:t>
            </a:r>
          </a:p>
        </p:txBody>
      </p:sp>
    </p:spTree>
    <p:extLst>
      <p:ext uri="{BB962C8B-B14F-4D97-AF65-F5344CB8AC3E}">
        <p14:creationId xmlns:p14="http://schemas.microsoft.com/office/powerpoint/2010/main" val="3643136414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31640" y="715153"/>
            <a:ext cx="7516910" cy="864096"/>
          </a:xfrm>
          <a:prstGeom prst="rect">
            <a:avLst/>
          </a:prstGeom>
          <a:noFill/>
        </p:spPr>
        <p:txBody>
          <a:bodyPr wrap="square" rtlCol="0">
            <a:normAutofit fontScale="85000" lnSpcReduction="20000"/>
          </a:bodyPr>
          <a:lstStyle/>
          <a:p>
            <a:pPr algn="ctr"/>
            <a:r>
              <a:rPr lang="fr-FR" sz="7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RECHERCHEH</a:t>
            </a:r>
          </a:p>
        </p:txBody>
      </p:sp>
      <p:graphicFrame>
        <p:nvGraphicFramePr>
          <p:cNvPr id="2" name="Obje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3030431"/>
              </p:ext>
            </p:extLst>
          </p:nvPr>
        </p:nvGraphicFramePr>
        <p:xfrm>
          <a:off x="798490" y="1988840"/>
          <a:ext cx="7547019" cy="39030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2" r:id="rId4" imgW="5968080" imgH="3085560" progId="">
                  <p:embed/>
                </p:oleObj>
              </mc:Choice>
              <mc:Fallback>
                <p:oleObj r:id="rId4" imgW="5968080" imgH="308556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98490" y="1988840"/>
                        <a:ext cx="7547019" cy="39030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6313001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31640" y="715153"/>
            <a:ext cx="7516910" cy="864096"/>
          </a:xfrm>
          <a:prstGeom prst="rect">
            <a:avLst/>
          </a:prstGeom>
          <a:noFill/>
        </p:spPr>
        <p:txBody>
          <a:bodyPr wrap="square" rtlCol="0">
            <a:normAutofit fontScale="85000" lnSpcReduction="20000"/>
          </a:bodyPr>
          <a:lstStyle/>
          <a:p>
            <a:pPr algn="ctr"/>
            <a:r>
              <a:rPr lang="fr-FR" sz="7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EQUIV</a:t>
            </a:r>
          </a:p>
        </p:txBody>
      </p:sp>
      <p:sp>
        <p:nvSpPr>
          <p:cNvPr id="4" name="Rectangle 3"/>
          <p:cNvSpPr/>
          <p:nvPr/>
        </p:nvSpPr>
        <p:spPr>
          <a:xfrm>
            <a:off x="1296787" y="1740371"/>
            <a:ext cx="75748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La fonction EQUIV renvoie la position d’une valeur dans un tableau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1475656" y="2996952"/>
            <a:ext cx="73728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=EQUIV(</a:t>
            </a:r>
            <a:r>
              <a:rPr lang="fr-FR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valeur_cherchée;tableau_recherche;type</a:t>
            </a:r>
            <a:r>
              <a:rPr lang="fr-FR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669715" y="3732502"/>
            <a:ext cx="69847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fr-FR" b="1" dirty="0" err="1">
                <a:latin typeface="Verdana" panose="020B0604030504040204" pitchFamily="34" charset="0"/>
                <a:ea typeface="Verdana" panose="020B0604030504040204" pitchFamily="34" charset="0"/>
              </a:rPr>
              <a:t>Valeur_cherchée</a:t>
            </a:r>
            <a:r>
              <a:rPr lang="fr-FR" b="1" dirty="0">
                <a:latin typeface="Verdana" panose="020B0604030504040204" pitchFamily="34" charset="0"/>
                <a:ea typeface="Verdana" panose="020B0604030504040204" pitchFamily="34" charset="0"/>
              </a:rPr>
              <a:t> :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 la valeur dont on souhaite obtenir la position.</a:t>
            </a:r>
          </a:p>
          <a:p>
            <a:pPr fontAlgn="base"/>
            <a:r>
              <a:rPr lang="fr-FR" b="1" dirty="0" err="1">
                <a:latin typeface="Verdana" panose="020B0604030504040204" pitchFamily="34" charset="0"/>
                <a:ea typeface="Verdana" panose="020B0604030504040204" pitchFamily="34" charset="0"/>
              </a:rPr>
              <a:t>Tableau_recherche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 : la plage de cellules dans laquelle la fonction recherchera la position de « </a:t>
            </a:r>
            <a:r>
              <a:rPr lang="fr-FR" dirty="0" err="1">
                <a:latin typeface="Verdana" panose="020B0604030504040204" pitchFamily="34" charset="0"/>
                <a:ea typeface="Verdana" panose="020B0604030504040204" pitchFamily="34" charset="0"/>
              </a:rPr>
              <a:t>Valeur_cherchée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 »</a:t>
            </a:r>
          </a:p>
          <a:p>
            <a:pPr fontAlgn="base"/>
            <a:endParaRPr lang="fr-F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base"/>
            <a:r>
              <a:rPr lang="fr-FR" b="1" dirty="0">
                <a:latin typeface="Verdana" panose="020B0604030504040204" pitchFamily="34" charset="0"/>
                <a:ea typeface="Verdana" panose="020B0604030504040204" pitchFamily="34" charset="0"/>
              </a:rPr>
              <a:t>Type :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 0 pour trouver la valeur exacte, 1 pour la valeur la plus élevée qui est inférieure ou égale à « </a:t>
            </a:r>
            <a:r>
              <a:rPr lang="fr-FR" dirty="0" err="1">
                <a:latin typeface="Verdana" panose="020B0604030504040204" pitchFamily="34" charset="0"/>
                <a:ea typeface="Verdana" panose="020B0604030504040204" pitchFamily="34" charset="0"/>
              </a:rPr>
              <a:t>Valeur_cherchée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 », -1 pour la plus petite valeur qui est supérieure ou égale à « </a:t>
            </a:r>
            <a:r>
              <a:rPr lang="fr-FR" dirty="0" err="1">
                <a:latin typeface="Verdana" panose="020B0604030504040204" pitchFamily="34" charset="0"/>
                <a:ea typeface="Verdana" panose="020B0604030504040204" pitchFamily="34" charset="0"/>
              </a:rPr>
              <a:t>Valeur_cherchée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 ».</a:t>
            </a:r>
          </a:p>
        </p:txBody>
      </p:sp>
    </p:spTree>
    <p:extLst>
      <p:ext uri="{BB962C8B-B14F-4D97-AF65-F5344CB8AC3E}">
        <p14:creationId xmlns:p14="http://schemas.microsoft.com/office/powerpoint/2010/main" val="130484361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31640" y="715153"/>
            <a:ext cx="7516910" cy="864096"/>
          </a:xfrm>
          <a:prstGeom prst="rect">
            <a:avLst/>
          </a:prstGeom>
          <a:noFill/>
        </p:spPr>
        <p:txBody>
          <a:bodyPr wrap="square" rtlCol="0">
            <a:normAutofit fontScale="85000" lnSpcReduction="20000"/>
          </a:bodyPr>
          <a:lstStyle/>
          <a:p>
            <a:pPr algn="ctr"/>
            <a:r>
              <a:rPr lang="fr-FR" sz="7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EQUIV</a:t>
            </a:r>
          </a:p>
        </p:txBody>
      </p:sp>
      <p:graphicFrame>
        <p:nvGraphicFramePr>
          <p:cNvPr id="3" name="Obje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2515996"/>
              </p:ext>
            </p:extLst>
          </p:nvPr>
        </p:nvGraphicFramePr>
        <p:xfrm>
          <a:off x="827584" y="1544094"/>
          <a:ext cx="7056784" cy="52531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9" r:id="rId4" imgW="5117400" imgH="3809520" progId="">
                  <p:embed/>
                </p:oleObj>
              </mc:Choice>
              <mc:Fallback>
                <p:oleObj r:id="rId4" imgW="5117400" imgH="380952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27584" y="1544094"/>
                        <a:ext cx="7056784" cy="52531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6128836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31640" y="715153"/>
            <a:ext cx="7516910" cy="864096"/>
          </a:xfrm>
          <a:prstGeom prst="rect">
            <a:avLst/>
          </a:prstGeom>
          <a:noFill/>
        </p:spPr>
        <p:txBody>
          <a:bodyPr wrap="square" rtlCol="0">
            <a:normAutofit fontScale="85000" lnSpcReduction="20000"/>
          </a:bodyPr>
          <a:lstStyle/>
          <a:p>
            <a:pPr algn="ctr"/>
            <a:r>
              <a:rPr lang="fr-FR" sz="7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INDEX</a:t>
            </a:r>
          </a:p>
        </p:txBody>
      </p:sp>
      <p:sp>
        <p:nvSpPr>
          <p:cNvPr id="5" name="Rectangle 4"/>
          <p:cNvSpPr/>
          <p:nvPr/>
        </p:nvSpPr>
        <p:spPr>
          <a:xfrm>
            <a:off x="1296787" y="1740371"/>
            <a:ext cx="75748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La fonction INDEX renvoie la donnée située à l’intersection de la ligne et de la colonne d’un tableau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1475656" y="2996952"/>
            <a:ext cx="73728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=INDEX(</a:t>
            </a:r>
            <a:r>
              <a:rPr lang="fr-FR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tableau;No_ligne;No_colonne</a:t>
            </a:r>
            <a:r>
              <a:rPr lang="fr-FR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669715" y="3732502"/>
            <a:ext cx="69847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fr-FR" b="1" dirty="0">
                <a:latin typeface="Verdana" panose="020B0604030504040204" pitchFamily="34" charset="0"/>
                <a:ea typeface="Verdana" panose="020B0604030504040204" pitchFamily="34" charset="0"/>
              </a:rPr>
              <a:t>tableau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: la plage de cellules dans laquelle la fonction recherchera la valeur placée à l’intersection de la ligne et de la colonne.</a:t>
            </a:r>
          </a:p>
          <a:p>
            <a:pPr fontAlgn="base"/>
            <a:r>
              <a:rPr lang="fr-FR" b="1" dirty="0" err="1">
                <a:latin typeface="Verdana" panose="020B0604030504040204" pitchFamily="34" charset="0"/>
                <a:ea typeface="Verdana" panose="020B0604030504040204" pitchFamily="34" charset="0"/>
              </a:rPr>
              <a:t>No_ligne</a:t>
            </a:r>
            <a:r>
              <a:rPr lang="fr-FR" b="1" dirty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Numéro de la ligne souhaitée</a:t>
            </a:r>
          </a:p>
          <a:p>
            <a:pPr fontAlgn="base"/>
            <a:r>
              <a:rPr lang="fr-FR" b="1" dirty="0" err="1">
                <a:latin typeface="Verdana" panose="020B0604030504040204" pitchFamily="34" charset="0"/>
                <a:ea typeface="Verdana" panose="020B0604030504040204" pitchFamily="34" charset="0"/>
              </a:rPr>
              <a:t>No_colonne</a:t>
            </a:r>
            <a:r>
              <a:rPr lang="fr-FR" b="1" dirty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Numéro de la colonne souhaitée</a:t>
            </a:r>
          </a:p>
        </p:txBody>
      </p:sp>
    </p:spTree>
    <p:extLst>
      <p:ext uri="{BB962C8B-B14F-4D97-AF65-F5344CB8AC3E}">
        <p14:creationId xmlns:p14="http://schemas.microsoft.com/office/powerpoint/2010/main" val="2584683053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31640" y="715153"/>
            <a:ext cx="7516910" cy="864096"/>
          </a:xfrm>
          <a:prstGeom prst="rect">
            <a:avLst/>
          </a:prstGeom>
          <a:noFill/>
        </p:spPr>
        <p:txBody>
          <a:bodyPr wrap="square" rtlCol="0">
            <a:normAutofit fontScale="85000" lnSpcReduction="20000"/>
          </a:bodyPr>
          <a:lstStyle/>
          <a:p>
            <a:pPr algn="ctr"/>
            <a:r>
              <a:rPr lang="fr-FR" sz="7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INDEX</a:t>
            </a:r>
          </a:p>
        </p:txBody>
      </p:sp>
      <p:graphicFrame>
        <p:nvGraphicFramePr>
          <p:cNvPr id="3" name="Obje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7832971"/>
              </p:ext>
            </p:extLst>
          </p:nvPr>
        </p:nvGraphicFramePr>
        <p:xfrm>
          <a:off x="755576" y="1548039"/>
          <a:ext cx="6840760" cy="51237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2" r:id="rId4" imgW="5155200" imgH="3860280" progId="">
                  <p:embed/>
                </p:oleObj>
              </mc:Choice>
              <mc:Fallback>
                <p:oleObj r:id="rId4" imgW="5155200" imgH="386028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55576" y="1548039"/>
                        <a:ext cx="6840760" cy="51237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50037866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459</Words>
  <Application>Microsoft Office PowerPoint</Application>
  <PresentationFormat>Affichage à l'écran (4:3)</PresentationFormat>
  <Paragraphs>40</Paragraphs>
  <Slides>9</Slides>
  <Notes>8</Notes>
  <HiddenSlides>0</HiddenSlides>
  <MMClips>0</MMClips>
  <ScaleCrop>false</ScaleCrop>
  <HeadingPairs>
    <vt:vector size="8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0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Georgia</vt:lpstr>
      <vt:lpstr>Verdana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2020-02-17T09:15:39Z</dcterms:created>
  <dcterms:modified xsi:type="dcterms:W3CDTF">2020-02-17T15:15:13Z</dcterms:modified>
</cp:coreProperties>
</file>