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1" r:id="rId1"/>
  </p:sldMasterIdLst>
  <p:notesMasterIdLst>
    <p:notesMasterId r:id="rId17"/>
  </p:notesMasterIdLst>
  <p:handoutMasterIdLst>
    <p:handoutMasterId r:id="rId18"/>
  </p:handoutMasterIdLst>
  <p:sldIdLst>
    <p:sldId id="298" r:id="rId2"/>
    <p:sldId id="284" r:id="rId3"/>
    <p:sldId id="285" r:id="rId4"/>
    <p:sldId id="290" r:id="rId5"/>
    <p:sldId id="291" r:id="rId6"/>
    <p:sldId id="292" r:id="rId7"/>
    <p:sldId id="293" r:id="rId8"/>
    <p:sldId id="294" r:id="rId9"/>
    <p:sldId id="286" r:id="rId10"/>
    <p:sldId id="287" r:id="rId11"/>
    <p:sldId id="288" r:id="rId12"/>
    <p:sldId id="289" r:id="rId13"/>
    <p:sldId id="295" r:id="rId14"/>
    <p:sldId id="296" r:id="rId15"/>
    <p:sldId id="297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779CC93D-E52E-4D84-901B-11D7331DD495}">
          <p14:sldIdLst/>
        </p14:section>
        <p14:section name="Vue d’ensemble et objectifs" id="{ABA716BF-3A5C-4ADB-94C9-CFEF84EBA240}">
          <p14:sldIdLst>
            <p14:sldId id="298"/>
            <p14:sldId id="284"/>
            <p14:sldId id="285"/>
            <p14:sldId id="290"/>
            <p14:sldId id="291"/>
            <p14:sldId id="292"/>
            <p14:sldId id="293"/>
            <p14:sldId id="294"/>
            <p14:sldId id="286"/>
            <p14:sldId id="287"/>
            <p14:sldId id="288"/>
            <p14:sldId id="289"/>
            <p14:sldId id="295"/>
            <p14:sldId id="296"/>
            <p14:sldId id="2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2" autoAdjust="0"/>
    <p:restoredTop sz="72206" autoAdjust="0"/>
  </p:normalViewPr>
  <p:slideViewPr>
    <p:cSldViewPr>
      <p:cViewPr varScale="1">
        <p:scale>
          <a:sx n="77" d="100"/>
          <a:sy n="77" d="100"/>
        </p:scale>
        <p:origin x="88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fr-FR" sz="1200"/>
            </a:lvl1pPr>
          </a:lstStyle>
          <a:p>
            <a:endParaRPr lang="fr-F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fr-FR" sz="1200"/>
            </a:lvl1pPr>
          </a:lstStyle>
          <a:p>
            <a:fld id="{D83FDC75-7F73-4A4A-A77C-09AADF00E0EA}" type="datetimeFigureOut">
              <a:rPr lang="fr-FR" smtClean="0"/>
              <a:pPr/>
              <a:t>17/02/2020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fr-FR" sz="1200"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fr-FR" sz="1200"/>
            </a:lvl1pPr>
          </a:lstStyle>
          <a:p>
            <a:fld id="{459226BF-1F13-42D3-80DC-373E7ADD1EB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8391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fr-FR" sz="1200"/>
            </a:lvl1pPr>
          </a:lstStyle>
          <a:p>
            <a:fld id="{48AEF76B-3757-4A0B-AF93-28494465C1DD}" type="datetimeFigureOut">
              <a:pPr/>
              <a:t>17/02/2020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fr-FR" sz="1200"/>
            </a:lvl1pPr>
          </a:lstStyle>
          <a:p>
            <a:fld id="{75693FD4-8F83-4EF7-AC3F-0DC0388986B0}" type="slidenum"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575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916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29877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61888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85058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6718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8503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3782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4765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78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5915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827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310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5207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8919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2CA19C-1A97-445A-9459-FE22E58745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5E92C9F-DAEF-491C-998F-A4C62D9C6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E4F36C-A358-44FB-BFDE-D60BF3184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fr-FR" smtClean="0"/>
              <a:pPr/>
              <a:t>17/02/2020</a:t>
            </a:fld>
            <a:endParaRPr kumimoji="0"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9AB19A-95F1-4385-AFE5-DBD992B22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A54528-5659-4AEF-B9E7-D458E8988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2079084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DD473E-AD94-4F2C-8CC7-DC752B87A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5BEA933-AACE-4F35-BC12-A0DAA79D7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7202FA-2523-4DD0-ADCD-6526D10A3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fr-FR" smtClean="0"/>
              <a:pPr/>
              <a:t>17/02/2020</a:t>
            </a:fld>
            <a:endParaRPr kumimoji="0"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0C59D6-F4A2-407F-B376-57DA094FF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D8E286-2411-4F91-ACC4-96D87C479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161007963"/>
      </p:ext>
    </p:extLst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2CA609F-1FF1-4828-856E-44FBA49CEF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B11157A-4602-476C-ABAC-42D2DB067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58C177-9D69-402E-AA7C-DA008EF22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fr-FR" smtClean="0"/>
              <a:pPr/>
              <a:t>17/02/2020</a:t>
            </a:fld>
            <a:endParaRPr kumimoji="0"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83CCFF-2D74-4773-9889-7D742F4BA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5A50BF-C448-4421-9717-935A40569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2588317019"/>
      </p:ext>
    </p:extLst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rrière-plan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17/02/2020</a:t>
            </a:fld>
            <a:endParaRPr kumimoji="0"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3075319546"/>
      </p:ext>
    </p:extLst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fr-FR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fr-FR"/>
              <a:t>Modifiez le style du titre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17/02/2020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‹N°›</a:t>
            </a:fld>
            <a:endParaRPr kumimoji="0" lang="fr-FR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fr-FR" sz="1800"/>
            </a:lvl1pPr>
          </a:lstStyle>
          <a:p>
            <a:r>
              <a:rPr kumimoji="0" lang="fr-FR"/>
              <a:t>Logo de la société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fr-FR"/>
            </a:lvl1pPr>
          </a:lstStyle>
          <a:p>
            <a:r>
              <a:rPr kumimoji="0" lang="fr-FR"/>
              <a:t>Modifiez le style du titre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fr-FR" sz="3200">
                <a:latin typeface="+mn-lt"/>
              </a:defRPr>
            </a:lvl1pPr>
            <a:lvl2pPr eaLnBrk="1" latinLnBrk="0" hangingPunct="1">
              <a:defRPr kumimoji="0" lang="fr-FR" sz="2800">
                <a:latin typeface="+mn-lt"/>
              </a:defRPr>
            </a:lvl2pPr>
            <a:lvl3pPr eaLnBrk="1" latinLnBrk="0" hangingPunct="1">
              <a:defRPr kumimoji="0" lang="fr-FR" sz="2400">
                <a:latin typeface="+mn-lt"/>
              </a:defRPr>
            </a:lvl3pPr>
            <a:lvl4pPr eaLnBrk="1" latinLnBrk="0" hangingPunct="1">
              <a:defRPr kumimoji="0" lang="fr-FR" sz="2400">
                <a:latin typeface="+mn-lt"/>
              </a:defRPr>
            </a:lvl4pPr>
            <a:lvl5pPr eaLnBrk="1" latinLnBrk="0" hangingPunct="1">
              <a:defRPr kumimoji="0" lang="fr-FR" sz="2400">
                <a:latin typeface="+mn-lt"/>
              </a:defRPr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17/02/2020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‹N°›</a:t>
            </a:fld>
            <a:endParaRPr kumimoji="0"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A042E8-E391-41AB-A122-498B18144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826B38-A0B3-4B53-96C1-70B8B3FB0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54A10E-AEE3-44E9-9D0E-E92D2131F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fr-FR" smtClean="0"/>
              <a:pPr/>
              <a:t>17/02/2020</a:t>
            </a:fld>
            <a:endParaRPr kumimoji="0"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63B4BE-D71D-4035-A648-B31FB1220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D24194-5C58-48D2-AAB1-EFD6B89AF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3802495394"/>
      </p:ext>
    </p:extLst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96B13D-BE10-4096-B87D-C059290A4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4B1C71-B3CE-4F7A-BFD1-180AA83A3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4EA249-ACF2-4A35-AD7C-D473D9C1F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fr-FR" smtClean="0"/>
              <a:pPr/>
              <a:t>17/02/2020</a:t>
            </a:fld>
            <a:endParaRPr kumimoji="0"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AAF73C-6904-4166-852D-04D04B3FA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768B7B-C5AD-470A-87AB-EEC942081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2279474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9BC12B-B1B5-4153-81CE-518662D9E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E7C7D8-31D6-404C-A69F-E93359640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4679694-E997-4425-B713-B1C9B05C33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EB8FC12-1627-4F3C-B688-F3FA6E833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fr-FR" smtClean="0"/>
              <a:pPr/>
              <a:t>17/02/2020</a:t>
            </a:fld>
            <a:endParaRPr kumimoji="0"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209168-7EDA-460C-85D5-E81DC19F9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5FE8FB4-6F46-40AB-83C7-AAAECB393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258196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9531DF-7CAB-4E4F-BD3C-C449E7657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B3BDDF-BB86-4221-88B7-C80DEFC10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F0C9943-DBD8-4116-BCEB-2FDDAD2B36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7375F79-0592-4302-BBFE-65BD519362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C58A037-4FEC-45C8-9D67-D579FD6EA3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112F348-38AB-4EC6-9882-3D96AD068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fr-FR" smtClean="0"/>
              <a:pPr/>
              <a:t>17/02/2020</a:t>
            </a:fld>
            <a:endParaRPr kumimoji="0"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D415FD6-A2E9-495C-A402-18C3AF650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07727BC-0750-479A-8699-AAA4E2B32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4135022233"/>
      </p:ext>
    </p:extLst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01329C-5668-458F-A2DE-44C6CE151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9665D11-B072-4281-B9BA-0D837B5B4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fr-FR" smtClean="0"/>
              <a:pPr/>
              <a:t>17/02/2020</a:t>
            </a:fld>
            <a:endParaRPr kumimoji="0"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A59E75E-BE23-48B2-A4F9-1AB072A4C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7F0C9C8-8D49-42CE-8F27-E7FAE4F9A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3157391068"/>
      </p:ext>
    </p:extLst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B3A1B1D-7769-42C7-94C6-B76C5CB61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fr-FR" smtClean="0"/>
              <a:pPr/>
              <a:t>17/02/2020</a:t>
            </a:fld>
            <a:endParaRPr kumimoji="0"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10D73D7-7841-45F5-8724-848E3724A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12825F6-8A5A-44B2-BC4B-4A8564695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2321218670"/>
      </p:ext>
    </p:extLst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509ACA-9C43-437E-BDE0-32F3E9767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7AEC42-558F-4B36-8FA6-EA6C0DC5B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9F131B7-0078-421C-A317-A09138D7B5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059D7D-C34B-4832-99D5-B52252040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fr-FR" smtClean="0"/>
              <a:pPr/>
              <a:t>17/02/2020</a:t>
            </a:fld>
            <a:endParaRPr kumimoji="0"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02B86F-1168-4DF9-8CDE-351FCAC0A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840288E-BF13-4E21-83B7-EA8F386E6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948509684"/>
      </p:ext>
    </p:extLst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6F88AE-592E-4CD3-A852-0B3F34EA7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CFEA471-ADA5-488E-B3C4-E501D75A74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D2AF400-D2B9-46DF-A826-9E1508F5E0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A6F9F72-1DF3-4342-8073-3B47AF9E8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fr-FR" smtClean="0"/>
              <a:pPr/>
              <a:t>17/02/2020</a:t>
            </a:fld>
            <a:endParaRPr kumimoji="0"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CF2F2DA-08CF-4413-B394-4E1A50984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B520BF-58DC-41EA-BE1B-90A35D909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1460183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76824BA-D29B-47A5-AD29-F708D6335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C69A0D-862E-4C1E-87FE-098552C29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B21C85-850E-461F-9021-640CE88209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fr-FR" smtClean="0"/>
              <a:pPr/>
              <a:t>17/02/2020</a:t>
            </a:fld>
            <a:endParaRPr kumimoji="0"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3614CE-B8DC-4B64-AFC6-8765F5124E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F25C53-9D6D-4624-BF4A-723A79F9A0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401574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651" r:id="rId13"/>
    <p:sldLayoutId id="2147483650" r:id="rId14"/>
  </p:sldLayoutIdLst>
  <p:transition spd="slow">
    <p:wipe dir="d"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4.emf"/><Relationship Id="rId4" Type="http://schemas.openxmlformats.org/officeDocument/2006/relationships/package" Target="../embeddings/Microsoft_Excel_Worksheet.xls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6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9144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8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300" y="321733"/>
            <a:ext cx="8680116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F8FEC7A-8A5C-462D-9ADA-F434060001C6}"/>
              </a:ext>
            </a:extLst>
          </p:cNvPr>
          <p:cNvSpPr/>
          <p:nvPr/>
        </p:nvSpPr>
        <p:spPr>
          <a:xfrm>
            <a:off x="1143000" y="1122362"/>
            <a:ext cx="6858000" cy="28400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000" kern="1200" cap="all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Informatique de gestion avec Excel</a:t>
            </a:r>
          </a:p>
        </p:txBody>
      </p:sp>
      <p:cxnSp>
        <p:nvCxnSpPr>
          <p:cNvPr id="27" name="Straight Connector 10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43300" y="4109417"/>
            <a:ext cx="20574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4374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9543" y="1190679"/>
            <a:ext cx="77560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Il est donc plus pertinent d’utiliser la mise en forme conditionnelle qui va s’ajuster automatiquement en fonction des critères que vous lui indiquez.</a:t>
            </a:r>
            <a:endParaRPr lang="fr-FR" dirty="0"/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7338646"/>
              </p:ext>
            </p:extLst>
          </p:nvPr>
        </p:nvGraphicFramePr>
        <p:xfrm>
          <a:off x="1259632" y="2348880"/>
          <a:ext cx="5256584" cy="2889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4" name="Feuille de calcul" r:id="rId4" imgW="3828978" imgH="2104993" progId="Excel.Sheet.12">
                  <p:embed/>
                </p:oleObj>
              </mc:Choice>
              <mc:Fallback>
                <p:oleObj name="Feuille de calcul" r:id="rId4" imgW="3828978" imgH="210499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59632" y="2348880"/>
                        <a:ext cx="5256584" cy="28898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2195696" y="5875759"/>
            <a:ext cx="6506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Exemple : la plus petite note en rouge, la plus grande note en vert</a:t>
            </a: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EB627B39-8FC2-4207-9B68-B95610FEB208}"/>
              </a:ext>
            </a:extLst>
          </p:cNvPr>
          <p:cNvSpPr txBox="1"/>
          <p:nvPr/>
        </p:nvSpPr>
        <p:spPr>
          <a:xfrm>
            <a:off x="251520" y="326583"/>
            <a:ext cx="7516910" cy="864096"/>
          </a:xfrm>
          <a:prstGeom prst="rect">
            <a:avLst/>
          </a:prstGeom>
          <a:noFill/>
        </p:spPr>
        <p:txBody>
          <a:bodyPr wrap="square" rtlCol="0">
            <a:normAutofit fontScale="55000" lnSpcReduction="20000"/>
          </a:bodyPr>
          <a:lstStyle/>
          <a:p>
            <a:pPr algn="ctr"/>
            <a:r>
              <a:rPr lang="fr-FR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Mise en forme conditionnelle</a:t>
            </a:r>
          </a:p>
        </p:txBody>
      </p:sp>
    </p:spTree>
    <p:extLst>
      <p:ext uri="{BB962C8B-B14F-4D97-AF65-F5344CB8AC3E}">
        <p14:creationId xmlns:p14="http://schemas.microsoft.com/office/powerpoint/2010/main" val="875787649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51520" y="326583"/>
            <a:ext cx="7516910" cy="864096"/>
          </a:xfrm>
          <a:prstGeom prst="rect">
            <a:avLst/>
          </a:prstGeom>
          <a:noFill/>
        </p:spPr>
        <p:txBody>
          <a:bodyPr wrap="square" rtlCol="0">
            <a:normAutofit fontScale="55000" lnSpcReduction="20000"/>
          </a:bodyPr>
          <a:lstStyle/>
          <a:p>
            <a:pPr algn="ctr"/>
            <a:r>
              <a:rPr lang="fr-FR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Mise en forme conditionnelle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5C89832-0022-45A7-B40B-4800C2BCDE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262" y="1190679"/>
            <a:ext cx="8753475" cy="44005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86016" y="3861048"/>
            <a:ext cx="490606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Il existe de multiples possibilités de mise en forme conditionnelle.</a:t>
            </a:r>
          </a:p>
          <a:p>
            <a:endParaRPr lang="fr-FR" dirty="0"/>
          </a:p>
          <a:p>
            <a:r>
              <a:rPr lang="fr-FR" dirty="0"/>
              <a:t>Il est possible de personnaliser les critères mais également la mise en forme associée.</a:t>
            </a:r>
          </a:p>
        </p:txBody>
      </p:sp>
    </p:spTree>
    <p:extLst>
      <p:ext uri="{BB962C8B-B14F-4D97-AF65-F5344CB8AC3E}">
        <p14:creationId xmlns:p14="http://schemas.microsoft.com/office/powerpoint/2010/main" val="2274542013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6"/>
          <p:cNvSpPr txBox="1"/>
          <p:nvPr/>
        </p:nvSpPr>
        <p:spPr>
          <a:xfrm>
            <a:off x="-175114" y="310376"/>
            <a:ext cx="7516910" cy="864096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 algn="ctr"/>
            <a:r>
              <a:rPr lang="fr-FR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Fonction ET / OU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123728" y="1772816"/>
            <a:ext cx="5760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Pour faire un test qui reprend plusieurs colonnes du classeur il est possible d’enrichir le test logique avec les fonctions « ET » &amp; « OU »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712337" y="3020758"/>
            <a:ext cx="54249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Une condition ET retournera VRAI</a:t>
            </a:r>
          </a:p>
          <a:p>
            <a:r>
              <a:rPr lang="fr-FR" u="sng" dirty="0"/>
              <a:t>si et seulement si, tous les tests de la fonction sont vrais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411760" y="3825922"/>
            <a:ext cx="4026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=ET(condition1;condition2;condition3;…)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583168" y="4460821"/>
            <a:ext cx="57586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Une condition OU retournera VRAI </a:t>
            </a:r>
          </a:p>
          <a:p>
            <a:r>
              <a:rPr lang="fr-FR" u="sng" dirty="0"/>
              <a:t>si une seule (ou plus) des conditions de la fonction est vraie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411760" y="5262742"/>
            <a:ext cx="4101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=OU(condition1;condition2;condition3;…)</a:t>
            </a:r>
          </a:p>
        </p:txBody>
      </p:sp>
    </p:spTree>
    <p:extLst>
      <p:ext uri="{BB962C8B-B14F-4D97-AF65-F5344CB8AC3E}">
        <p14:creationId xmlns:p14="http://schemas.microsoft.com/office/powerpoint/2010/main" val="2440279592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6"/>
          <p:cNvSpPr txBox="1"/>
          <p:nvPr/>
        </p:nvSpPr>
        <p:spPr>
          <a:xfrm>
            <a:off x="1331640" y="715153"/>
            <a:ext cx="7516910" cy="864096"/>
          </a:xfrm>
          <a:prstGeom prst="rect">
            <a:avLst/>
          </a:prstGeom>
          <a:noFill/>
        </p:spPr>
        <p:txBody>
          <a:bodyPr wrap="square" rtlCol="0">
            <a:normAutofit fontScale="77500" lnSpcReduction="20000"/>
          </a:bodyPr>
          <a:lstStyle/>
          <a:p>
            <a:pPr algn="ctr"/>
            <a:r>
              <a:rPr lang="fr-FR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Fonction SOMME.SI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616933" y="1847006"/>
            <a:ext cx="6699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fonction SOMME.SI permet d’afficher une somme en tenant compte d’un critère.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267744" y="2568235"/>
            <a:ext cx="7032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=SOMME.SI(Plage de cellules; Critères; Plage de Calcul)</a:t>
            </a:r>
          </a:p>
        </p:txBody>
      </p:sp>
      <p:graphicFrame>
        <p:nvGraphicFramePr>
          <p:cNvPr id="7" name="Obje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4193919"/>
              </p:ext>
            </p:extLst>
          </p:nvPr>
        </p:nvGraphicFramePr>
        <p:xfrm>
          <a:off x="1775108" y="3012466"/>
          <a:ext cx="6691312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7" r:id="rId4" imgW="6692040" imgH="3733200" progId="">
                  <p:embed/>
                </p:oleObj>
              </mc:Choice>
              <mc:Fallback>
                <p:oleObj r:id="rId4" imgW="6692040" imgH="37332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75108" y="3012466"/>
                        <a:ext cx="6691312" cy="373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9391192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6"/>
          <p:cNvSpPr txBox="1"/>
          <p:nvPr/>
        </p:nvSpPr>
        <p:spPr>
          <a:xfrm>
            <a:off x="1331640" y="715153"/>
            <a:ext cx="7516910" cy="864096"/>
          </a:xfrm>
          <a:prstGeom prst="rect">
            <a:avLst/>
          </a:prstGeom>
          <a:noFill/>
        </p:spPr>
        <p:txBody>
          <a:bodyPr wrap="square" rtlCol="0">
            <a:normAutofit fontScale="62500" lnSpcReduction="20000"/>
          </a:bodyPr>
          <a:lstStyle/>
          <a:p>
            <a:pPr algn="ctr"/>
            <a:r>
              <a:rPr lang="fr-FR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Fonction SOMME.SI.ENS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616933" y="1847006"/>
            <a:ext cx="6699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fonction SOMME.SI.ENS complète la fonction SOMME.SI en permettant plusieurs critères.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05966" y="2644674"/>
            <a:ext cx="8950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=SOMME.SI.ENS(Plage de Calcul ;Plage de cellules1; Critères1; Plage de cellules2; Critères2;…)</a:t>
            </a:r>
          </a:p>
        </p:txBody>
      </p:sp>
      <p:graphicFrame>
        <p:nvGraphicFramePr>
          <p:cNvPr id="2" name="Obje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6663638"/>
              </p:ext>
            </p:extLst>
          </p:nvPr>
        </p:nvGraphicFramePr>
        <p:xfrm>
          <a:off x="1309727" y="3139668"/>
          <a:ext cx="7006690" cy="32437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0" r:id="rId4" imgW="8418960" imgH="3898080" progId="">
                  <p:embed/>
                </p:oleObj>
              </mc:Choice>
              <mc:Fallback>
                <p:oleObj r:id="rId4" imgW="8418960" imgH="389808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09727" y="3139668"/>
                        <a:ext cx="7006690" cy="32437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0632220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6"/>
          <p:cNvSpPr txBox="1"/>
          <p:nvPr/>
        </p:nvSpPr>
        <p:spPr>
          <a:xfrm>
            <a:off x="1331640" y="715153"/>
            <a:ext cx="7516910" cy="864096"/>
          </a:xfrm>
          <a:prstGeom prst="rect">
            <a:avLst/>
          </a:prstGeom>
          <a:noFill/>
        </p:spPr>
        <p:txBody>
          <a:bodyPr wrap="square" rtlCol="0">
            <a:normAutofit fontScale="70000" lnSpcReduction="20000"/>
          </a:bodyPr>
          <a:lstStyle/>
          <a:p>
            <a:pPr algn="ctr"/>
            <a:r>
              <a:rPr lang="fr-FR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différents critères</a:t>
            </a:r>
          </a:p>
        </p:txBody>
      </p:sp>
      <p:graphicFrame>
        <p:nvGraphicFramePr>
          <p:cNvPr id="7" name="Obje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554653"/>
              </p:ext>
            </p:extLst>
          </p:nvPr>
        </p:nvGraphicFramePr>
        <p:xfrm>
          <a:off x="1763713" y="1412875"/>
          <a:ext cx="6315075" cy="508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5" name="Worksheet" r:id="rId4" imgW="4333772" imgH="3486032" progId="Excel.Sheet.12">
                  <p:embed/>
                </p:oleObj>
              </mc:Choice>
              <mc:Fallback>
                <p:oleObj name="Worksheet" r:id="rId4" imgW="4333772" imgH="348603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63713" y="1412875"/>
                        <a:ext cx="6315075" cy="508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617227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31640" y="715153"/>
            <a:ext cx="7516910" cy="864096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 algn="ctr"/>
            <a:r>
              <a:rPr lang="fr-FR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 logique</a:t>
            </a:r>
          </a:p>
        </p:txBody>
      </p:sp>
      <p:sp>
        <p:nvSpPr>
          <p:cNvPr id="4" name="Rectangle 3"/>
          <p:cNvSpPr/>
          <p:nvPr/>
        </p:nvSpPr>
        <p:spPr>
          <a:xfrm>
            <a:off x="784560" y="1826435"/>
            <a:ext cx="75748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Le Test logique est le POINT DE DEPART pour un grand nombre de fonction dans Excel, mais aussi pour les mises en forme conditionnelles.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475656" y="2996952"/>
            <a:ext cx="73728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 stock est-il plus important qu’au début du mois?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 prix de vente est-il plus faible qu’au début d’année 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 CA est-il plus important que ceux de mes collègues ?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066640" y="4581128"/>
            <a:ext cx="44562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Un test logique permet de tester des  valeurs.</a:t>
            </a:r>
          </a:p>
          <a:p>
            <a:r>
              <a:rPr lang="fr-FR" dirty="0"/>
              <a:t>Excel retournera alors la valeur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VRAI si le test est correct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FAUX si le test n’est pas correct</a:t>
            </a:r>
          </a:p>
        </p:txBody>
      </p:sp>
    </p:spTree>
    <p:extLst>
      <p:ext uri="{BB962C8B-B14F-4D97-AF65-F5344CB8AC3E}">
        <p14:creationId xmlns:p14="http://schemas.microsoft.com/office/powerpoint/2010/main" val="120677594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31640" y="715153"/>
            <a:ext cx="7516910" cy="864096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 algn="ctr"/>
            <a:r>
              <a:rPr lang="fr-FR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 logique</a:t>
            </a:r>
          </a:p>
        </p:txBody>
      </p:sp>
      <p:sp>
        <p:nvSpPr>
          <p:cNvPr id="4" name="Rectangle 3"/>
          <p:cNvSpPr/>
          <p:nvPr/>
        </p:nvSpPr>
        <p:spPr>
          <a:xfrm>
            <a:off x="1115617" y="1740371"/>
            <a:ext cx="77560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Pour réaliser un test logique on se sert des opérateurs suivants :</a:t>
            </a:r>
            <a:endParaRPr lang="fr-FR" dirty="0"/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491724"/>
              </p:ext>
            </p:extLst>
          </p:nvPr>
        </p:nvGraphicFramePr>
        <p:xfrm>
          <a:off x="2627784" y="2357613"/>
          <a:ext cx="3888432" cy="1928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5" name="Feuille de calcul" r:id="rId4" imgW="2343126" imgH="1161970" progId="Excel.Sheet.12">
                  <p:embed/>
                </p:oleObj>
              </mc:Choice>
              <mc:Fallback>
                <p:oleObj name="Feuille de calcul" r:id="rId4" imgW="2343126" imgH="11619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27784" y="2357613"/>
                        <a:ext cx="3888432" cy="19284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596153"/>
              </p:ext>
            </p:extLst>
          </p:nvPr>
        </p:nvGraphicFramePr>
        <p:xfrm>
          <a:off x="2869135" y="5037958"/>
          <a:ext cx="3405729" cy="14190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5243">
                  <a:extLst>
                    <a:ext uri="{9D8B030D-6E8A-4147-A177-3AD203B41FA5}">
                      <a16:colId xmlns:a16="http://schemas.microsoft.com/office/drawing/2014/main" val="172183062"/>
                    </a:ext>
                  </a:extLst>
                </a:gridCol>
                <a:gridCol w="1135243">
                  <a:extLst>
                    <a:ext uri="{9D8B030D-6E8A-4147-A177-3AD203B41FA5}">
                      <a16:colId xmlns:a16="http://schemas.microsoft.com/office/drawing/2014/main" val="2724218886"/>
                    </a:ext>
                  </a:extLst>
                </a:gridCol>
                <a:gridCol w="1135243">
                  <a:extLst>
                    <a:ext uri="{9D8B030D-6E8A-4147-A177-3AD203B41FA5}">
                      <a16:colId xmlns:a16="http://schemas.microsoft.com/office/drawing/2014/main" val="1478093271"/>
                    </a:ext>
                  </a:extLst>
                </a:gridCol>
              </a:tblGrid>
              <a:tr h="283810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u="none" strike="noStrike">
                          <a:effectLst/>
                        </a:rPr>
                        <a:t>Valeur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90" marR="12690" marT="126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u="none" strike="noStrike" dirty="0">
                          <a:effectLst/>
                        </a:rPr>
                        <a:t>Réponse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90" marR="12690" marT="126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u="none" strike="noStrike">
                          <a:effectLst/>
                        </a:rPr>
                        <a:t>Formule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90" marR="12690" marT="12690" marB="0" anchor="b"/>
                </a:tc>
                <a:extLst>
                  <a:ext uri="{0D108BD9-81ED-4DB2-BD59-A6C34878D82A}">
                    <a16:rowId xmlns:a16="http://schemas.microsoft.com/office/drawing/2014/main" val="337628645"/>
                  </a:ext>
                </a:extLst>
              </a:tr>
              <a:tr h="283810">
                <a:tc>
                  <a:txBody>
                    <a:bodyPr/>
                    <a:lstStyle/>
                    <a:p>
                      <a:pPr algn="r" fontAlgn="b"/>
                      <a:r>
                        <a:rPr lang="fr-FR" sz="1500" u="none" strike="noStrike">
                          <a:effectLst/>
                        </a:rPr>
                        <a:t>8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90" marR="12690" marT="126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u="none" strike="noStrike">
                          <a:effectLst/>
                        </a:rPr>
                        <a:t>FAUX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90" marR="12690" marT="126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u="none" strike="noStrike">
                          <a:effectLst/>
                        </a:rPr>
                        <a:t>=A2&gt;10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90" marR="12690" marT="12690" marB="0" anchor="b"/>
                </a:tc>
                <a:extLst>
                  <a:ext uri="{0D108BD9-81ED-4DB2-BD59-A6C34878D82A}">
                    <a16:rowId xmlns:a16="http://schemas.microsoft.com/office/drawing/2014/main" val="1976397281"/>
                  </a:ext>
                </a:extLst>
              </a:tr>
              <a:tr h="283810">
                <a:tc>
                  <a:txBody>
                    <a:bodyPr/>
                    <a:lstStyle/>
                    <a:p>
                      <a:pPr algn="r" fontAlgn="b"/>
                      <a:r>
                        <a:rPr lang="fr-FR" sz="1500" u="none" strike="noStrike">
                          <a:effectLst/>
                        </a:rPr>
                        <a:t>5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90" marR="12690" marT="126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u="none" strike="noStrike">
                          <a:effectLst/>
                        </a:rPr>
                        <a:t>VRAI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90" marR="12690" marT="126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u="none" strike="noStrike">
                          <a:effectLst/>
                        </a:rPr>
                        <a:t>=A3&lt;=5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90" marR="12690" marT="12690" marB="0" anchor="b"/>
                </a:tc>
                <a:extLst>
                  <a:ext uri="{0D108BD9-81ED-4DB2-BD59-A6C34878D82A}">
                    <a16:rowId xmlns:a16="http://schemas.microsoft.com/office/drawing/2014/main" val="3904016388"/>
                  </a:ext>
                </a:extLst>
              </a:tr>
              <a:tr h="283810">
                <a:tc>
                  <a:txBody>
                    <a:bodyPr/>
                    <a:lstStyle/>
                    <a:p>
                      <a:pPr algn="r" fontAlgn="b"/>
                      <a:r>
                        <a:rPr lang="fr-FR" sz="1500" u="none" strike="noStrike">
                          <a:effectLst/>
                        </a:rPr>
                        <a:t>2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90" marR="12690" marT="126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u="none" strike="noStrike">
                          <a:effectLst/>
                        </a:rPr>
                        <a:t>FAUX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90" marR="12690" marT="126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u="none" strike="noStrike">
                          <a:effectLst/>
                        </a:rPr>
                        <a:t>=A4&lt;&gt;2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90" marR="12690" marT="12690" marB="0" anchor="b"/>
                </a:tc>
                <a:extLst>
                  <a:ext uri="{0D108BD9-81ED-4DB2-BD59-A6C34878D82A}">
                    <a16:rowId xmlns:a16="http://schemas.microsoft.com/office/drawing/2014/main" val="1836481983"/>
                  </a:ext>
                </a:extLst>
              </a:tr>
              <a:tr h="283810">
                <a:tc>
                  <a:txBody>
                    <a:bodyPr/>
                    <a:lstStyle/>
                    <a:p>
                      <a:pPr algn="r" fontAlgn="b"/>
                      <a:r>
                        <a:rPr lang="fr-FR" sz="1500" u="none" strike="noStrike">
                          <a:effectLst/>
                        </a:rPr>
                        <a:t>7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90" marR="12690" marT="126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u="none" strike="noStrike">
                          <a:effectLst/>
                        </a:rPr>
                        <a:t>FAUX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90" marR="12690" marT="126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u="none" strike="noStrike" dirty="0">
                          <a:effectLst/>
                        </a:rPr>
                        <a:t>=A5=""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90" marR="12690" marT="12690" marB="0" anchor="b"/>
                </a:tc>
                <a:extLst>
                  <a:ext uri="{0D108BD9-81ED-4DB2-BD59-A6C34878D82A}">
                    <a16:rowId xmlns:a16="http://schemas.microsoft.com/office/drawing/2014/main" val="582619849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1979712" y="4533932"/>
            <a:ext cx="3690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Voici des exemples de tests logiques :</a:t>
            </a:r>
          </a:p>
        </p:txBody>
      </p:sp>
    </p:spTree>
    <p:extLst>
      <p:ext uri="{BB962C8B-B14F-4D97-AF65-F5344CB8AC3E}">
        <p14:creationId xmlns:p14="http://schemas.microsoft.com/office/powerpoint/2010/main" val="260274779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6"/>
          <p:cNvSpPr txBox="1"/>
          <p:nvPr/>
        </p:nvSpPr>
        <p:spPr>
          <a:xfrm>
            <a:off x="1331640" y="715153"/>
            <a:ext cx="7516910" cy="864096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 algn="ctr"/>
            <a:r>
              <a:rPr lang="fr-FR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Fonction SI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123728" y="1772816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fonction SI permet d’avoir un rendu plus professionnel et de personnaliser les tests.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123728" y="2826403"/>
            <a:ext cx="4144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La fonction SI se découpe en trois parties :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138274" y="3429000"/>
            <a:ext cx="43050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test Logique</a:t>
            </a:r>
          </a:p>
          <a:p>
            <a:r>
              <a:rPr lang="fr-FR" dirty="0"/>
              <a:t>Ce qu’on veut afficher quand le test est vrai</a:t>
            </a:r>
          </a:p>
          <a:p>
            <a:r>
              <a:rPr lang="fr-FR" dirty="0"/>
              <a:t>Ce qu’on veut afficher quand le test est faux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267744" y="4797152"/>
            <a:ext cx="6111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B050"/>
                </a:solidFill>
              </a:rPr>
              <a:t>=SI(Test Logique; Si test est vrai; Si test est faux)</a:t>
            </a:r>
          </a:p>
        </p:txBody>
      </p:sp>
    </p:spTree>
    <p:extLst>
      <p:ext uri="{BB962C8B-B14F-4D97-AF65-F5344CB8AC3E}">
        <p14:creationId xmlns:p14="http://schemas.microsoft.com/office/powerpoint/2010/main" val="26126506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6"/>
          <p:cNvSpPr txBox="1"/>
          <p:nvPr/>
        </p:nvSpPr>
        <p:spPr>
          <a:xfrm>
            <a:off x="1331640" y="715153"/>
            <a:ext cx="7516910" cy="864096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 algn="ctr"/>
            <a:r>
              <a:rPr lang="fr-FR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Fonction SI</a:t>
            </a: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5005518"/>
              </p:ext>
            </p:extLst>
          </p:nvPr>
        </p:nvGraphicFramePr>
        <p:xfrm>
          <a:off x="1647865" y="2564904"/>
          <a:ext cx="6259512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r:id="rId4" imgW="6260040" imgH="2323800" progId="">
                  <p:embed/>
                </p:oleObj>
              </mc:Choice>
              <mc:Fallback>
                <p:oleObj r:id="rId4" imgW="6260040" imgH="23238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47865" y="2564904"/>
                        <a:ext cx="6259512" cy="2324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555776" y="1871485"/>
            <a:ext cx="3204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est possible d’afficher du texte</a:t>
            </a:r>
          </a:p>
        </p:txBody>
      </p:sp>
    </p:spTree>
    <p:extLst>
      <p:ext uri="{BB962C8B-B14F-4D97-AF65-F5344CB8AC3E}">
        <p14:creationId xmlns:p14="http://schemas.microsoft.com/office/powerpoint/2010/main" val="25014915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6"/>
          <p:cNvSpPr txBox="1"/>
          <p:nvPr/>
        </p:nvSpPr>
        <p:spPr>
          <a:xfrm>
            <a:off x="1331640" y="715153"/>
            <a:ext cx="7516910" cy="864096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 algn="ctr"/>
            <a:r>
              <a:rPr lang="fr-FR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Fonction SI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616932" y="1847006"/>
            <a:ext cx="694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est également possible de réaliser des calculs ou d’utiliser une fonction</a:t>
            </a:r>
          </a:p>
        </p:txBody>
      </p:sp>
      <p:graphicFrame>
        <p:nvGraphicFramePr>
          <p:cNvPr id="2" name="Obje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5322"/>
              </p:ext>
            </p:extLst>
          </p:nvPr>
        </p:nvGraphicFramePr>
        <p:xfrm>
          <a:off x="1974646" y="2537880"/>
          <a:ext cx="5967413" cy="248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5" r:id="rId4" imgW="5968080" imgH="2488680" progId="">
                  <p:embed/>
                </p:oleObj>
              </mc:Choice>
              <mc:Fallback>
                <p:oleObj r:id="rId4" imgW="5968080" imgH="248868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74646" y="2537880"/>
                        <a:ext cx="5967413" cy="248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257718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6"/>
          <p:cNvSpPr txBox="1"/>
          <p:nvPr/>
        </p:nvSpPr>
        <p:spPr>
          <a:xfrm>
            <a:off x="1331640" y="715153"/>
            <a:ext cx="7516910" cy="864096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 algn="ctr"/>
            <a:r>
              <a:rPr lang="fr-FR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Fonction NB.SI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616933" y="1847006"/>
            <a:ext cx="6699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Dérivé de la fonction SI la fonction NB.SI détermine le nombre de cellules non vides répondant au critère défini à l’intérieur de la plage de cellules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843808" y="3038093"/>
            <a:ext cx="3327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=NB.SI(Plage de cellules; Critères)</a:t>
            </a: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268617"/>
              </p:ext>
            </p:extLst>
          </p:nvPr>
        </p:nvGraphicFramePr>
        <p:xfrm>
          <a:off x="150127" y="3407424"/>
          <a:ext cx="6004309" cy="3117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9" r:id="rId4" imgW="4939560" imgH="2565000" progId="">
                  <p:embed/>
                </p:oleObj>
              </mc:Choice>
              <mc:Fallback>
                <p:oleObj r:id="rId4" imgW="4939560" imgH="25650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0127" y="3407424"/>
                        <a:ext cx="6004309" cy="31179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784562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6"/>
          <p:cNvSpPr txBox="1"/>
          <p:nvPr/>
        </p:nvSpPr>
        <p:spPr>
          <a:xfrm>
            <a:off x="1331640" y="715153"/>
            <a:ext cx="7516910" cy="864096"/>
          </a:xfrm>
          <a:prstGeom prst="rect">
            <a:avLst/>
          </a:prstGeom>
          <a:noFill/>
        </p:spPr>
        <p:txBody>
          <a:bodyPr wrap="square" rtlCol="0">
            <a:normAutofit fontScale="77500" lnSpcReduction="20000"/>
          </a:bodyPr>
          <a:lstStyle/>
          <a:p>
            <a:pPr algn="ctr"/>
            <a:r>
              <a:rPr lang="fr-FR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Fonction NB.SI.ENS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616933" y="1847006"/>
            <a:ext cx="6699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fonction NB.SI.ENS complète les lacunes de la fonction NB.SI en permettant de choisir plusieurs critères.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605464" y="2899593"/>
            <a:ext cx="7032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=NB.SI.ENS(Plage de cellules1; Critères1; Plage de cellules2; Critères2;…)</a:t>
            </a:r>
          </a:p>
        </p:txBody>
      </p:sp>
      <p:graphicFrame>
        <p:nvGraphicFramePr>
          <p:cNvPr id="2" name="Obje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811367"/>
              </p:ext>
            </p:extLst>
          </p:nvPr>
        </p:nvGraphicFramePr>
        <p:xfrm>
          <a:off x="1404211" y="3434184"/>
          <a:ext cx="6500812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3" r:id="rId4" imgW="6501240" imgH="2539440" progId="">
                  <p:embed/>
                </p:oleObj>
              </mc:Choice>
              <mc:Fallback>
                <p:oleObj r:id="rId4" imgW="6501240" imgH="253944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04211" y="3434184"/>
                        <a:ext cx="6500812" cy="254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4496276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3909" y="1454488"/>
            <a:ext cx="775605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Dans un tableau les valeurs sont amenées à varier en fonction des données saisies.</a:t>
            </a:r>
          </a:p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Si on met en forme manuellement il faut  changer la mise en forme.</a:t>
            </a:r>
          </a:p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Saisir le tableau suivant et prévoir une formule de calcul pour la moyenne</a:t>
            </a:r>
            <a:endParaRPr lang="fr-FR" dirty="0"/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667829"/>
              </p:ext>
            </p:extLst>
          </p:nvPr>
        </p:nvGraphicFramePr>
        <p:xfrm>
          <a:off x="1146865" y="3208814"/>
          <a:ext cx="4824536" cy="2652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Feuille de calcul" r:id="rId4" imgW="3828978" imgH="2104993" progId="Excel.Sheet.12">
                  <p:embed/>
                </p:oleObj>
              </mc:Choice>
              <mc:Fallback>
                <p:oleObj name="Feuille de calcul" r:id="rId4" imgW="3828978" imgH="210499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6865" y="3208814"/>
                        <a:ext cx="4824536" cy="26522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6">
            <a:extLst>
              <a:ext uri="{FF2B5EF4-FFF2-40B4-BE49-F238E27FC236}">
                <a16:creationId xmlns:a16="http://schemas.microsoft.com/office/drawing/2014/main" id="{61C09854-9A22-4CC9-9F8D-E388EAA2B051}"/>
              </a:ext>
            </a:extLst>
          </p:cNvPr>
          <p:cNvSpPr txBox="1"/>
          <p:nvPr/>
        </p:nvSpPr>
        <p:spPr>
          <a:xfrm>
            <a:off x="251520" y="326583"/>
            <a:ext cx="7516910" cy="864096"/>
          </a:xfrm>
          <a:prstGeom prst="rect">
            <a:avLst/>
          </a:prstGeom>
          <a:noFill/>
        </p:spPr>
        <p:txBody>
          <a:bodyPr wrap="square" rtlCol="0">
            <a:normAutofit fontScale="55000" lnSpcReduction="20000"/>
          </a:bodyPr>
          <a:lstStyle/>
          <a:p>
            <a:pPr algn="ctr"/>
            <a:r>
              <a:rPr lang="fr-FR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Mise en forme conditionnelle</a:t>
            </a:r>
          </a:p>
        </p:txBody>
      </p:sp>
    </p:spTree>
    <p:extLst>
      <p:ext uri="{BB962C8B-B14F-4D97-AF65-F5344CB8AC3E}">
        <p14:creationId xmlns:p14="http://schemas.microsoft.com/office/powerpoint/2010/main" val="171908709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617</Words>
  <Application>Microsoft Office PowerPoint</Application>
  <PresentationFormat>Affichage à l'écran (4:3)</PresentationFormat>
  <Paragraphs>85</Paragraphs>
  <Slides>15</Slides>
  <Notes>14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Verdana</vt:lpstr>
      <vt:lpstr>Thème Office</vt:lpstr>
      <vt:lpstr>Feuille de calcul</vt:lpstr>
      <vt:lpstr>Worksheet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2020-02-17T09:06:33Z</dcterms:created>
  <dcterms:modified xsi:type="dcterms:W3CDTF">2020-02-17T14:31:44Z</dcterms:modified>
</cp:coreProperties>
</file>